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3" r:id="rId3"/>
    <p:sldId id="267" r:id="rId4"/>
    <p:sldId id="272" r:id="rId5"/>
    <p:sldId id="264" r:id="rId6"/>
    <p:sldId id="262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 xmlns="">
        <p15:guide id="1" pos="740">
          <p15:clr>
            <a:srgbClr val="A4A3A4"/>
          </p15:clr>
        </p15:guide>
        <p15:guide id="2" orient="horz" pos="691">
          <p15:clr>
            <a:srgbClr val="A4A3A4"/>
          </p15:clr>
        </p15:guide>
        <p15:guide id="3" orient="horz" pos="7903" userDrawn="1">
          <p15:clr>
            <a:srgbClr val="A4A3A4"/>
          </p15:clr>
        </p15:guide>
        <p15:guide id="4" pos="14620">
          <p15:clr>
            <a:srgbClr val="A4A3A4"/>
          </p15:clr>
        </p15:guide>
        <p15:guide id="5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BD1"/>
    <a:srgbClr val="FFFFFF"/>
    <a:srgbClr val="B4BBC1"/>
    <a:srgbClr val="DADEE1"/>
    <a:srgbClr val="292829"/>
    <a:srgbClr val="416FFE"/>
    <a:srgbClr val="000000"/>
    <a:srgbClr val="F0F4F7"/>
    <a:srgbClr val="7E7C80"/>
    <a:srgbClr val="878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8"/>
    <p:restoredTop sz="92891"/>
  </p:normalViewPr>
  <p:slideViewPr>
    <p:cSldViewPr showGuides="1">
      <p:cViewPr>
        <p:scale>
          <a:sx n="50" d="100"/>
          <a:sy n="50" d="100"/>
        </p:scale>
        <p:origin x="-1494" y="-192"/>
      </p:cViewPr>
      <p:guideLst>
        <p:guide orient="horz" pos="691"/>
        <p:guide orient="horz" pos="7903"/>
        <p:guide pos="740"/>
        <p:guide pos="146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7C28E385-EB9C-564E-9211-E232FEF8F4E8}" type="datetimeFigureOut">
              <a:rPr lang="en-US" altLang="en-US"/>
              <a:pPr/>
              <a:t>3/24/2022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E826F3B1-BF39-5742-BB1D-197BBAEAA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 smtClean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 smtClean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 smtClean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99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84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121696"/>
            <a:ext cx="20477162" cy="7019925"/>
          </a:xfrm>
        </p:spPr>
        <p:txBody>
          <a:bodyPr/>
          <a:lstStyle>
            <a:lvl1pPr algn="just">
              <a:lnSpc>
                <a:spcPct val="180000"/>
              </a:lnSpc>
              <a:defRPr sz="2200"/>
            </a:lvl1pPr>
            <a:lvl2pPr algn="just">
              <a:lnSpc>
                <a:spcPct val="180000"/>
              </a:lnSpc>
              <a:defRPr sz="2200"/>
            </a:lvl2pPr>
            <a:lvl3pPr algn="just">
              <a:lnSpc>
                <a:spcPct val="180000"/>
              </a:lnSpc>
              <a:defRPr sz="2200"/>
            </a:lvl3pPr>
            <a:lvl4pPr algn="just">
              <a:lnSpc>
                <a:spcPct val="180000"/>
              </a:lnSpc>
              <a:defRPr sz="2200"/>
            </a:lvl4pPr>
            <a:lvl5pPr algn="just">
              <a:lnSpc>
                <a:spcPct val="1800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489144" y="12347935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defRPr/>
            </a:pPr>
            <a:fld id="{C4EB2ADA-83FC-0547-8CB3-FE1D4EC3A4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sp>
        <p:nvSpPr>
          <p:cNvPr id="8" name="Text Box 3"/>
          <p:cNvSpPr txBox="1">
            <a:spLocks/>
          </p:cNvSpPr>
          <p:nvPr userDrawn="1"/>
        </p:nvSpPr>
        <p:spPr bwMode="auto">
          <a:xfrm>
            <a:off x="2012162" y="12347935"/>
            <a:ext cx="1754902" cy="50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2400" b="1" dirty="0" smtClean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Window</a:t>
            </a:r>
            <a:endParaRPr lang="x-none" altLang="x-none" sz="24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9" name="Shape"/>
          <p:cNvSpPr/>
          <p:nvPr userDrawn="1"/>
        </p:nvSpPr>
        <p:spPr>
          <a:xfrm>
            <a:off x="1187761" y="12320337"/>
            <a:ext cx="482572" cy="560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0" y="0"/>
                </a:moveTo>
                <a:lnTo>
                  <a:pt x="9128" y="841"/>
                </a:lnTo>
                <a:lnTo>
                  <a:pt x="19152" y="5887"/>
                </a:lnTo>
                <a:cubicBezTo>
                  <a:pt x="19035" y="5944"/>
                  <a:pt x="18918" y="6002"/>
                  <a:pt x="18801" y="6060"/>
                </a:cubicBezTo>
                <a:cubicBezTo>
                  <a:pt x="18359" y="6277"/>
                  <a:pt x="17917" y="6494"/>
                  <a:pt x="17475" y="6711"/>
                </a:cubicBezTo>
                <a:lnTo>
                  <a:pt x="7457" y="1668"/>
                </a:lnTo>
                <a:lnTo>
                  <a:pt x="5755" y="2510"/>
                </a:lnTo>
                <a:lnTo>
                  <a:pt x="15766" y="7550"/>
                </a:lnTo>
                <a:cubicBezTo>
                  <a:pt x="15515" y="7673"/>
                  <a:pt x="15264" y="7797"/>
                  <a:pt x="15012" y="7920"/>
                </a:cubicBezTo>
                <a:cubicBezTo>
                  <a:pt x="14761" y="8044"/>
                  <a:pt x="14509" y="8167"/>
                  <a:pt x="14258" y="8291"/>
                </a:cubicBezTo>
                <a:lnTo>
                  <a:pt x="4251" y="3254"/>
                </a:lnTo>
                <a:lnTo>
                  <a:pt x="2548" y="4096"/>
                </a:lnTo>
                <a:lnTo>
                  <a:pt x="12549" y="9130"/>
                </a:lnTo>
                <a:cubicBezTo>
                  <a:pt x="12279" y="9263"/>
                  <a:pt x="12009" y="9395"/>
                  <a:pt x="11738" y="9528"/>
                </a:cubicBezTo>
                <a:cubicBezTo>
                  <a:pt x="11468" y="9661"/>
                  <a:pt x="11198" y="9794"/>
                  <a:pt x="10928" y="9927"/>
                </a:cubicBezTo>
                <a:lnTo>
                  <a:pt x="932" y="4896"/>
                </a:lnTo>
                <a:lnTo>
                  <a:pt x="0" y="5393"/>
                </a:lnTo>
                <a:lnTo>
                  <a:pt x="6" y="16134"/>
                </a:lnTo>
                <a:lnTo>
                  <a:pt x="1711" y="16993"/>
                </a:lnTo>
                <a:lnTo>
                  <a:pt x="1711" y="6987"/>
                </a:lnTo>
                <a:cubicBezTo>
                  <a:pt x="1840" y="7051"/>
                  <a:pt x="1970" y="7116"/>
                  <a:pt x="2099" y="7181"/>
                </a:cubicBezTo>
                <a:cubicBezTo>
                  <a:pt x="2509" y="7387"/>
                  <a:pt x="2919" y="7594"/>
                  <a:pt x="3329" y="7801"/>
                </a:cubicBezTo>
                <a:lnTo>
                  <a:pt x="3329" y="17809"/>
                </a:lnTo>
                <a:lnTo>
                  <a:pt x="5032" y="18668"/>
                </a:lnTo>
                <a:lnTo>
                  <a:pt x="5032" y="8658"/>
                </a:lnTo>
                <a:cubicBezTo>
                  <a:pt x="5302" y="8793"/>
                  <a:pt x="5571" y="8929"/>
                  <a:pt x="5841" y="9065"/>
                </a:cubicBezTo>
                <a:cubicBezTo>
                  <a:pt x="6111" y="9200"/>
                  <a:pt x="6380" y="9336"/>
                  <a:pt x="6650" y="9472"/>
                </a:cubicBezTo>
                <a:lnTo>
                  <a:pt x="6650" y="19484"/>
                </a:lnTo>
                <a:lnTo>
                  <a:pt x="8354" y="20343"/>
                </a:lnTo>
                <a:lnTo>
                  <a:pt x="8354" y="10331"/>
                </a:lnTo>
                <a:cubicBezTo>
                  <a:pt x="8624" y="10466"/>
                  <a:pt x="8893" y="10602"/>
                  <a:pt x="9163" y="10737"/>
                </a:cubicBezTo>
                <a:cubicBezTo>
                  <a:pt x="9432" y="10873"/>
                  <a:pt x="9702" y="11008"/>
                  <a:pt x="9971" y="11144"/>
                </a:cubicBezTo>
                <a:lnTo>
                  <a:pt x="9971" y="21159"/>
                </a:lnTo>
                <a:lnTo>
                  <a:pt x="10839" y="21600"/>
                </a:lnTo>
                <a:lnTo>
                  <a:pt x="21596" y="16286"/>
                </a:lnTo>
                <a:lnTo>
                  <a:pt x="21596" y="14597"/>
                </a:lnTo>
                <a:lnTo>
                  <a:pt x="11666" y="19475"/>
                </a:lnTo>
                <a:lnTo>
                  <a:pt x="11667" y="17764"/>
                </a:lnTo>
                <a:lnTo>
                  <a:pt x="21596" y="12887"/>
                </a:lnTo>
                <a:lnTo>
                  <a:pt x="21596" y="11198"/>
                </a:lnTo>
                <a:lnTo>
                  <a:pt x="11669" y="16074"/>
                </a:lnTo>
                <a:lnTo>
                  <a:pt x="11671" y="14553"/>
                </a:lnTo>
                <a:lnTo>
                  <a:pt x="21596" y="9678"/>
                </a:lnTo>
                <a:lnTo>
                  <a:pt x="21596" y="7990"/>
                </a:lnTo>
                <a:lnTo>
                  <a:pt x="11672" y="12863"/>
                </a:lnTo>
                <a:lnTo>
                  <a:pt x="11674" y="11248"/>
                </a:lnTo>
                <a:lnTo>
                  <a:pt x="21596" y="6374"/>
                </a:lnTo>
                <a:lnTo>
                  <a:pt x="21600" y="5426"/>
                </a:lnTo>
                <a:lnTo>
                  <a:pt x="21595" y="5426"/>
                </a:lnTo>
                <a:lnTo>
                  <a:pt x="21599" y="5420"/>
                </a:lnTo>
                <a:lnTo>
                  <a:pt x="10830" y="0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60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489144" y="12347935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defRPr/>
            </a:pPr>
            <a:fld id="{C4EB2ADA-83FC-0547-8CB3-FE1D4EC3A4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sp>
        <p:nvSpPr>
          <p:cNvPr id="8" name="Text Box 3"/>
          <p:cNvSpPr txBox="1">
            <a:spLocks/>
          </p:cNvSpPr>
          <p:nvPr userDrawn="1"/>
        </p:nvSpPr>
        <p:spPr bwMode="auto">
          <a:xfrm>
            <a:off x="2012162" y="12347935"/>
            <a:ext cx="1754902" cy="50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2400" b="1" dirty="0" smtClean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Window</a:t>
            </a:r>
            <a:endParaRPr lang="x-none" altLang="x-none" sz="24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9" name="Shape"/>
          <p:cNvSpPr/>
          <p:nvPr userDrawn="1"/>
        </p:nvSpPr>
        <p:spPr>
          <a:xfrm>
            <a:off x="1187761" y="12320337"/>
            <a:ext cx="482572" cy="560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0" y="0"/>
                </a:moveTo>
                <a:lnTo>
                  <a:pt x="9128" y="841"/>
                </a:lnTo>
                <a:lnTo>
                  <a:pt x="19152" y="5887"/>
                </a:lnTo>
                <a:cubicBezTo>
                  <a:pt x="19035" y="5944"/>
                  <a:pt x="18918" y="6002"/>
                  <a:pt x="18801" y="6060"/>
                </a:cubicBezTo>
                <a:cubicBezTo>
                  <a:pt x="18359" y="6277"/>
                  <a:pt x="17917" y="6494"/>
                  <a:pt x="17475" y="6711"/>
                </a:cubicBezTo>
                <a:lnTo>
                  <a:pt x="7457" y="1668"/>
                </a:lnTo>
                <a:lnTo>
                  <a:pt x="5755" y="2510"/>
                </a:lnTo>
                <a:lnTo>
                  <a:pt x="15766" y="7550"/>
                </a:lnTo>
                <a:cubicBezTo>
                  <a:pt x="15515" y="7673"/>
                  <a:pt x="15264" y="7797"/>
                  <a:pt x="15012" y="7920"/>
                </a:cubicBezTo>
                <a:cubicBezTo>
                  <a:pt x="14761" y="8044"/>
                  <a:pt x="14509" y="8167"/>
                  <a:pt x="14258" y="8291"/>
                </a:cubicBezTo>
                <a:lnTo>
                  <a:pt x="4251" y="3254"/>
                </a:lnTo>
                <a:lnTo>
                  <a:pt x="2548" y="4096"/>
                </a:lnTo>
                <a:lnTo>
                  <a:pt x="12549" y="9130"/>
                </a:lnTo>
                <a:cubicBezTo>
                  <a:pt x="12279" y="9263"/>
                  <a:pt x="12009" y="9395"/>
                  <a:pt x="11738" y="9528"/>
                </a:cubicBezTo>
                <a:cubicBezTo>
                  <a:pt x="11468" y="9661"/>
                  <a:pt x="11198" y="9794"/>
                  <a:pt x="10928" y="9927"/>
                </a:cubicBezTo>
                <a:lnTo>
                  <a:pt x="932" y="4896"/>
                </a:lnTo>
                <a:lnTo>
                  <a:pt x="0" y="5393"/>
                </a:lnTo>
                <a:lnTo>
                  <a:pt x="6" y="16134"/>
                </a:lnTo>
                <a:lnTo>
                  <a:pt x="1711" y="16993"/>
                </a:lnTo>
                <a:lnTo>
                  <a:pt x="1711" y="6987"/>
                </a:lnTo>
                <a:cubicBezTo>
                  <a:pt x="1840" y="7051"/>
                  <a:pt x="1970" y="7116"/>
                  <a:pt x="2099" y="7181"/>
                </a:cubicBezTo>
                <a:cubicBezTo>
                  <a:pt x="2509" y="7387"/>
                  <a:pt x="2919" y="7594"/>
                  <a:pt x="3329" y="7801"/>
                </a:cubicBezTo>
                <a:lnTo>
                  <a:pt x="3329" y="17809"/>
                </a:lnTo>
                <a:lnTo>
                  <a:pt x="5032" y="18668"/>
                </a:lnTo>
                <a:lnTo>
                  <a:pt x="5032" y="8658"/>
                </a:lnTo>
                <a:cubicBezTo>
                  <a:pt x="5302" y="8793"/>
                  <a:pt x="5571" y="8929"/>
                  <a:pt x="5841" y="9065"/>
                </a:cubicBezTo>
                <a:cubicBezTo>
                  <a:pt x="6111" y="9200"/>
                  <a:pt x="6380" y="9336"/>
                  <a:pt x="6650" y="9472"/>
                </a:cubicBezTo>
                <a:lnTo>
                  <a:pt x="6650" y="19484"/>
                </a:lnTo>
                <a:lnTo>
                  <a:pt x="8354" y="20343"/>
                </a:lnTo>
                <a:lnTo>
                  <a:pt x="8354" y="10331"/>
                </a:lnTo>
                <a:cubicBezTo>
                  <a:pt x="8624" y="10466"/>
                  <a:pt x="8893" y="10602"/>
                  <a:pt x="9163" y="10737"/>
                </a:cubicBezTo>
                <a:cubicBezTo>
                  <a:pt x="9432" y="10873"/>
                  <a:pt x="9702" y="11008"/>
                  <a:pt x="9971" y="11144"/>
                </a:cubicBezTo>
                <a:lnTo>
                  <a:pt x="9971" y="21159"/>
                </a:lnTo>
                <a:lnTo>
                  <a:pt x="10839" y="21600"/>
                </a:lnTo>
                <a:lnTo>
                  <a:pt x="21596" y="16286"/>
                </a:lnTo>
                <a:lnTo>
                  <a:pt x="21596" y="14597"/>
                </a:lnTo>
                <a:lnTo>
                  <a:pt x="11666" y="19475"/>
                </a:lnTo>
                <a:lnTo>
                  <a:pt x="11667" y="17764"/>
                </a:lnTo>
                <a:lnTo>
                  <a:pt x="21596" y="12887"/>
                </a:lnTo>
                <a:lnTo>
                  <a:pt x="21596" y="11198"/>
                </a:lnTo>
                <a:lnTo>
                  <a:pt x="11669" y="16074"/>
                </a:lnTo>
                <a:lnTo>
                  <a:pt x="11671" y="14553"/>
                </a:lnTo>
                <a:lnTo>
                  <a:pt x="21596" y="9678"/>
                </a:lnTo>
                <a:lnTo>
                  <a:pt x="21596" y="7990"/>
                </a:lnTo>
                <a:lnTo>
                  <a:pt x="11672" y="12863"/>
                </a:lnTo>
                <a:lnTo>
                  <a:pt x="11674" y="11248"/>
                </a:lnTo>
                <a:lnTo>
                  <a:pt x="21596" y="6374"/>
                </a:lnTo>
                <a:lnTo>
                  <a:pt x="21600" y="5426"/>
                </a:lnTo>
                <a:lnTo>
                  <a:pt x="21595" y="5426"/>
                </a:lnTo>
                <a:lnTo>
                  <a:pt x="21599" y="5420"/>
                </a:lnTo>
                <a:lnTo>
                  <a:pt x="10830" y="0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1" r:id="rId4"/>
  </p:sldLayoutIdLst>
  <p:timing>
    <p:tnLst>
      <p:par>
        <p:cTn id="1" dur="indefinite" restart="never" nodeType="tmRoot"/>
      </p:par>
    </p:tnLst>
  </p:timing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i="0" kern="1200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7" Type="http://schemas.microsoft.com/office/2007/relationships/hdphoto" Target="../media/hdphoto1.wdp"/><Relationship Id="rId2" Type="http://schemas.openxmlformats.org/officeDocument/2006/relationships/hyperlink" Target="http://fipi.ru/otkrytyy-bank-zadaniy-dlya-otsenki-yestestvennonauchnoy-gramotnost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fioco.ru/&#1087;&#1088;&#1080;&#1084;&#1077;&#1088;&#1099;-&#1079;&#1072;&#1076;&#1072;&#1095;-pisa/" TargetMode="External"/><Relationship Id="rId4" Type="http://schemas.openxmlformats.org/officeDocument/2006/relationships/hyperlink" Target="http://skiv.instrao.ru/bank-zadani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742084" y="3545632"/>
            <a:ext cx="1275361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ru-RU" altLang="x-none" sz="6000" b="1" dirty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Требования к результатам освоения </a:t>
            </a: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Примерной </a:t>
            </a:r>
            <a:r>
              <a:rPr lang="ru-RU" altLang="x-none" sz="6000" b="1" dirty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рабочей программы по учебному предмету </a:t>
            </a:r>
            <a:r>
              <a:rPr lang="en-US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“</a:t>
            </a: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Химия</a:t>
            </a:r>
            <a:r>
              <a:rPr lang="en-US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”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 Box 3"/>
          <p:cNvSpPr txBox="1">
            <a:spLocks/>
          </p:cNvSpPr>
          <p:nvPr/>
        </p:nvSpPr>
        <p:spPr bwMode="auto">
          <a:xfrm>
            <a:off x="18191312" y="11746773"/>
            <a:ext cx="6192688" cy="20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2800" dirty="0" err="1" smtClean="0">
                <a:solidFill>
                  <a:srgbClr val="0070C0"/>
                </a:solidFill>
                <a:latin typeface="Montserrat" panose="00000500000000000000" pitchFamily="2" charset="-52"/>
                <a:ea typeface="Montserrat Semi" charset="0"/>
                <a:cs typeface="Montserrat Semi" charset="0"/>
                <a:sym typeface="Poppins Medium" charset="0"/>
              </a:rPr>
              <a:t>Ядрышникова</a:t>
            </a:r>
            <a:r>
              <a:rPr lang="ru-RU" altLang="x-none" sz="2800" dirty="0" smtClean="0">
                <a:solidFill>
                  <a:srgbClr val="0070C0"/>
                </a:solidFill>
                <a:latin typeface="Montserrat" panose="00000500000000000000" pitchFamily="2" charset="-52"/>
                <a:ea typeface="Montserrat Semi" charset="0"/>
                <a:cs typeface="Montserrat Semi" charset="0"/>
                <a:sym typeface="Poppins Medium" charset="0"/>
              </a:rPr>
              <a:t> Т.А.</a:t>
            </a:r>
          </a:p>
          <a:p>
            <a:pPr eaLnBrk="1">
              <a:lnSpc>
                <a:spcPct val="120000"/>
              </a:lnSpc>
              <a:defRPr/>
            </a:pPr>
            <a:r>
              <a:rPr lang="ru-RU" altLang="x-none" sz="2800" dirty="0" smtClean="0">
                <a:solidFill>
                  <a:srgbClr val="0070C0"/>
                </a:solidFill>
                <a:latin typeface="Montserrat" panose="00000500000000000000" pitchFamily="2" charset="-52"/>
                <a:ea typeface="Montserrat Semi" charset="0"/>
                <a:cs typeface="Montserrat Semi" charset="0"/>
                <a:sym typeface="Poppins Medium" charset="0"/>
              </a:rPr>
              <a:t>Учитель химии МАОУ СОШ №51</a:t>
            </a:r>
            <a:endParaRPr lang="x-none" altLang="x-none" sz="2800" dirty="0">
              <a:solidFill>
                <a:srgbClr val="0070C0"/>
              </a:solidFill>
              <a:latin typeface="Montserrat Semi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3808" y="12924703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г. Тюмень, 2022</a:t>
            </a:r>
            <a:endParaRPr lang="ru-RU" sz="2800" dirty="0">
              <a:solidFill>
                <a:srgbClr val="0070C0"/>
              </a:solidFill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pic>
        <p:nvPicPr>
          <p:cNvPr id="1032" name="Picture 8" descr="https://static.vecteezy.com/system/resources/previews/000/296/218/original/science-symbols-on-hexagon-background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191" y="953344"/>
            <a:ext cx="9394693" cy="97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2830960" y="7578080"/>
            <a:ext cx="828092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Rectangle 15"/>
          <p:cNvSpPr/>
          <p:nvPr/>
        </p:nvSpPr>
        <p:spPr bwMode="auto">
          <a:xfrm>
            <a:off x="598712" y="1159828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46" y="1169368"/>
            <a:ext cx="23258584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ru-RU" sz="3600" dirty="0" smtClean="0">
                <a:solidFill>
                  <a:srgbClr val="0070C0"/>
                </a:solidFill>
              </a:rPr>
              <a:t>К </a:t>
            </a:r>
            <a:r>
              <a:rPr lang="ru-RU" sz="3600" dirty="0">
                <a:solidFill>
                  <a:srgbClr val="0070C0"/>
                </a:solidFill>
              </a:rPr>
              <a:t>какому классу неорганических соединений относится вещество, составляющее основу 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малахита</a:t>
            </a:r>
            <a:r>
              <a:rPr lang="ru-RU" sz="3600" dirty="0">
                <a:solidFill>
                  <a:srgbClr val="0070C0"/>
                </a:solidFill>
              </a:rPr>
              <a:t>?</a:t>
            </a: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Основание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</a:rPr>
              <a:t> Кислота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Соль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Оксид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2) </a:t>
            </a:r>
            <a:r>
              <a:rPr lang="ru-RU" sz="3600" dirty="0">
                <a:solidFill>
                  <a:srgbClr val="0070C0"/>
                </a:solidFill>
              </a:rPr>
              <a:t>Используя приведённое в тексте описание, составьте уравнение реакции разложения малахита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3) </a:t>
            </a:r>
            <a:r>
              <a:rPr lang="ru-RU" sz="3600" dirty="0">
                <a:solidFill>
                  <a:srgbClr val="0070C0"/>
                </a:solidFill>
              </a:rPr>
              <a:t>Можно ли из малахита сделать фольгу или проволоку, как, например, из металлов? Свой ответ аргументируйте с позиции физических свойств этих материалов. Предложите опыт, который бы подтвердил физические свойства малахита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4) </a:t>
            </a:r>
            <a:r>
              <a:rPr lang="ru-RU" sz="3600" dirty="0">
                <a:solidFill>
                  <a:srgbClr val="0070C0"/>
                </a:solidFill>
              </a:rPr>
              <a:t>Почему малахит часто используют для оформления помещений и практически не применяют для наружной отделки зданий</a:t>
            </a:r>
            <a:r>
              <a:rPr lang="ru-RU" sz="3600" dirty="0" smtClean="0">
                <a:solidFill>
                  <a:srgbClr val="0070C0"/>
                </a:solidFill>
              </a:rPr>
              <a:t>?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5) </a:t>
            </a:r>
            <a:r>
              <a:rPr lang="ru-RU" sz="3600" dirty="0">
                <a:solidFill>
                  <a:srgbClr val="0070C0"/>
                </a:solidFill>
              </a:rPr>
              <a:t>Приведите примеры изделий, на которых можно увидеть патину. Учитывая свойства малахита, предложите способ удаления патины с поверхности изделий.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774" y="521296"/>
            <a:ext cx="3287552" cy="404003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 bwMode="auto">
          <a:xfrm>
            <a:off x="382688" y="809328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46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Rectangle 15"/>
          <p:cNvSpPr/>
          <p:nvPr/>
        </p:nvSpPr>
        <p:spPr bwMode="auto">
          <a:xfrm>
            <a:off x="598712" y="1159828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 Box 3"/>
          <p:cNvSpPr txBox="1">
            <a:spLocks/>
          </p:cNvSpPr>
          <p:nvPr/>
        </p:nvSpPr>
        <p:spPr bwMode="auto">
          <a:xfrm>
            <a:off x="598712" y="312352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Сульфат бария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75" y="1936261"/>
            <a:ext cx="23258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Соли бария ядовиты для людей и животных. При попадании в организм они вызывают желудочные язвы и сердечные заболевания. Токсическая доза бариевых солей для человека 0,2—0,5 г. Но сульфат бария используется при рентгеноскопическом исследовании пищеварительного тракта. Бария сульфат обволакивает слизистую оболочку пищеварительного тракта и обеспечивает четкую визуализацию микрорельефа слизистой оболочки пищеварительного тракта, увеличивает контрастность изображения при проведении рентгенологических исследований пищеварительного тракта. Максимальная контрастность двенадцатиперстной кишки, желудка и пищевода достигается сразу же после введения бария сульфата внутрь.</a:t>
            </a:r>
          </a:p>
        </p:txBody>
      </p:sp>
      <p:pic>
        <p:nvPicPr>
          <p:cNvPr id="7170" name="Picture 2" descr="https://ds05.infourok.ru/uploads/ex/0eff/0012858e-73b597fc/hello_html_m1a017f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797" y="5057800"/>
            <a:ext cx="11146390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5.infourok.ru/uploads/ex/0eff/0012858e-73b597fc/hello_html_m2546839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4" y="6065912"/>
            <a:ext cx="4151137" cy="4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s05.infourok.ru/uploads/ex/0eff/0012858e-73b597fc/hello_html_78a4b23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6" y="6065912"/>
            <a:ext cx="5578419" cy="41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 bwMode="auto">
          <a:xfrm>
            <a:off x="382688" y="1601416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7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Rectangle 15"/>
          <p:cNvSpPr/>
          <p:nvPr/>
        </p:nvSpPr>
        <p:spPr bwMode="auto">
          <a:xfrm>
            <a:off x="598712" y="1159828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712" y="2825552"/>
            <a:ext cx="23258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600" dirty="0" smtClean="0">
                <a:solidFill>
                  <a:srgbClr val="0070C0"/>
                </a:solidFill>
              </a:rPr>
              <a:t>Объясните, </a:t>
            </a:r>
            <a:r>
              <a:rPr lang="ru-RU" sz="3600" dirty="0">
                <a:solidFill>
                  <a:srgbClr val="0070C0"/>
                </a:solidFill>
              </a:rPr>
              <a:t>почему не происходит отравление организма человека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arenR"/>
            </a:pP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2) Использую лабораторное оборудование (серная кислота, хлорид бария, пробирка, штатив для пробирок) получите вещество о котором говорится в тексте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3) Предположите, можно ли заменить сульфат бария карбонатом бария.</a:t>
            </a:r>
          </a:p>
        </p:txBody>
      </p:sp>
      <p:sp>
        <p:nvSpPr>
          <p:cNvPr id="5" name="Text Box 3"/>
          <p:cNvSpPr txBox="1">
            <a:spLocks/>
          </p:cNvSpPr>
          <p:nvPr/>
        </p:nvSpPr>
        <p:spPr bwMode="auto">
          <a:xfrm>
            <a:off x="809232" y="6641976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Сульфат железа</a:t>
            </a:r>
            <a:r>
              <a:rPr lang="en-US" altLang="x-none" sz="6000" b="1" dirty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 </a:t>
            </a:r>
            <a:r>
              <a:rPr lang="en-US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(III)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917" y="8308837"/>
            <a:ext cx="23258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Сульфат железа (</a:t>
            </a:r>
            <a:r>
              <a:rPr lang="en-US" sz="3600" dirty="0" smtClean="0">
                <a:solidFill>
                  <a:srgbClr val="0070C0"/>
                </a:solidFill>
              </a:rPr>
              <a:t>III) – </a:t>
            </a:r>
            <a:r>
              <a:rPr lang="ru-RU" sz="3600" dirty="0" smtClean="0">
                <a:solidFill>
                  <a:srgbClr val="0070C0"/>
                </a:solidFill>
              </a:rPr>
              <a:t>химическое соединение </a:t>
            </a:r>
            <a:r>
              <a:rPr lang="en-US" sz="3600" dirty="0" smtClean="0">
                <a:solidFill>
                  <a:srgbClr val="0070C0"/>
                </a:solidFill>
              </a:rPr>
              <a:t>Fe</a:t>
            </a:r>
            <a:r>
              <a:rPr lang="en-US" sz="3600" baseline="-25000" dirty="0" smtClean="0">
                <a:solidFill>
                  <a:srgbClr val="0070C0"/>
                </a:solidFill>
              </a:rPr>
              <a:t>2</a:t>
            </a:r>
            <a:r>
              <a:rPr lang="en-US" sz="3600" dirty="0" smtClean="0">
                <a:solidFill>
                  <a:srgbClr val="0070C0"/>
                </a:solidFill>
              </a:rPr>
              <a:t>(SO</a:t>
            </a:r>
            <a:r>
              <a:rPr lang="en-US" sz="3600" baseline="-25000" dirty="0" smtClean="0">
                <a:solidFill>
                  <a:srgbClr val="0070C0"/>
                </a:solidFill>
              </a:rPr>
              <a:t>4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r>
              <a:rPr lang="en-US" sz="3600" baseline="-25000" dirty="0" smtClean="0">
                <a:solidFill>
                  <a:srgbClr val="0070C0"/>
                </a:solidFill>
              </a:rPr>
              <a:t>3</a:t>
            </a:r>
            <a:r>
              <a:rPr lang="en-US" sz="3600" dirty="0" smtClean="0">
                <a:solidFill>
                  <a:srgbClr val="0070C0"/>
                </a:solidFill>
              </a:rPr>
              <a:t>,</a:t>
            </a:r>
            <a:r>
              <a:rPr lang="ru-RU" sz="3600" dirty="0" smtClean="0">
                <a:solidFill>
                  <a:srgbClr val="0070C0"/>
                </a:solidFill>
              </a:rPr>
              <a:t> в медицине используется в качестве вяжущего и кровоостанавливающего средства.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При лечении пациенту необходимо 240мг препарата на основе сульфата железа (</a:t>
            </a:r>
            <a:r>
              <a:rPr lang="en-US" sz="3600" dirty="0" smtClean="0">
                <a:solidFill>
                  <a:srgbClr val="0070C0"/>
                </a:solidFill>
              </a:rPr>
              <a:t>III) </a:t>
            </a:r>
            <a:r>
              <a:rPr lang="ru-RU" sz="3600" dirty="0" smtClean="0">
                <a:solidFill>
                  <a:srgbClr val="0070C0"/>
                </a:solidFill>
              </a:rPr>
              <a:t>в сутки. Какое количество (в мг) железа ежесуточно принимает пациент?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382688" y="881336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722104" y="7866112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15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Rectangle 15"/>
          <p:cNvSpPr/>
          <p:nvPr/>
        </p:nvSpPr>
        <p:spPr bwMode="auto">
          <a:xfrm>
            <a:off x="598712" y="1159828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Text Box 3"/>
          <p:cNvSpPr txBox="1">
            <a:spLocks/>
          </p:cNvSpPr>
          <p:nvPr/>
        </p:nvSpPr>
        <p:spPr bwMode="auto">
          <a:xfrm>
            <a:off x="580597" y="578282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Медный купорос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12" y="8010128"/>
            <a:ext cx="21818424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Фосфат натрия – химическое соединение (</a:t>
            </a:r>
            <a:r>
              <a:rPr lang="en-US" sz="3200" dirty="0" smtClean="0">
                <a:solidFill>
                  <a:srgbClr val="0070C0"/>
                </a:solidFill>
              </a:rPr>
              <a:t>Na</a:t>
            </a:r>
            <a:r>
              <a:rPr lang="en-US" sz="3200" baseline="-25000" dirty="0" smtClean="0">
                <a:solidFill>
                  <a:srgbClr val="0070C0"/>
                </a:solidFill>
              </a:rPr>
              <a:t>3</a:t>
            </a:r>
            <a:r>
              <a:rPr lang="en-US" sz="3200" dirty="0" smtClean="0">
                <a:solidFill>
                  <a:srgbClr val="0070C0"/>
                </a:solidFill>
              </a:rPr>
              <a:t>PO</a:t>
            </a:r>
            <a:r>
              <a:rPr lang="en-US" sz="3200" baseline="-25000" dirty="0" smtClean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),</a:t>
            </a:r>
            <a:r>
              <a:rPr lang="ru-RU" sz="3200" dirty="0" smtClean="0">
                <a:solidFill>
                  <a:srgbClr val="0070C0"/>
                </a:solidFill>
              </a:rPr>
              <a:t> соль фосфорной кислоты. В пищевой промышленности используется как пищевая добавка Е339</a:t>
            </a:r>
            <a:r>
              <a:rPr lang="en-US" sz="3200" dirty="0" smtClean="0">
                <a:solidFill>
                  <a:srgbClr val="0070C0"/>
                </a:solidFill>
              </a:rPr>
              <a:t>,</a:t>
            </a:r>
            <a:r>
              <a:rPr lang="ru-RU" sz="3200" dirty="0" smtClean="0">
                <a:solidFill>
                  <a:srgbClr val="0070C0"/>
                </a:solidFill>
              </a:rPr>
              <a:t> например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при производстве плавленых сыров. Один килограмм плавленого сыра содержит 20г добавки Е339.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Вычислите массу (в граммах) фосфора</a:t>
            </a:r>
            <a:r>
              <a:rPr lang="en-US" sz="3200" dirty="0" smtClean="0">
                <a:solidFill>
                  <a:srgbClr val="0070C0"/>
                </a:solidFill>
              </a:rPr>
              <a:t>,</a:t>
            </a:r>
            <a:r>
              <a:rPr lang="ru-RU" sz="3200" dirty="0" smtClean="0">
                <a:solidFill>
                  <a:srgbClr val="0070C0"/>
                </a:solidFill>
              </a:rPr>
              <a:t> который содержится в одном плавленом сырке массой 100г. </a:t>
            </a:r>
          </a:p>
          <a:p>
            <a:endParaRPr lang="ru-RU" sz="3200" baseline="30000" dirty="0">
              <a:solidFill>
                <a:srgbClr val="0070C0"/>
              </a:solidFill>
            </a:endParaRPr>
          </a:p>
          <a:p>
            <a:endParaRPr lang="ru-RU" sz="3200" baseline="30000" dirty="0">
              <a:solidFill>
                <a:srgbClr val="0070C0"/>
              </a:solidFill>
            </a:endParaRPr>
          </a:p>
        </p:txBody>
      </p:sp>
      <p:sp>
        <p:nvSpPr>
          <p:cNvPr id="7" name="Text Box 3"/>
          <p:cNvSpPr txBox="1">
            <a:spLocks/>
          </p:cNvSpPr>
          <p:nvPr/>
        </p:nvSpPr>
        <p:spPr bwMode="auto">
          <a:xfrm>
            <a:off x="598712" y="6209928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Фосфат натрия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112" y="2473896"/>
            <a:ext cx="21818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Медный купорос – химическое соединение (</a:t>
            </a:r>
            <a:r>
              <a:rPr lang="en-US" sz="3200" dirty="0" smtClean="0">
                <a:solidFill>
                  <a:srgbClr val="0070C0"/>
                </a:solidFill>
              </a:rPr>
              <a:t>CuSo</a:t>
            </a:r>
            <a:r>
              <a:rPr lang="en-US" sz="3200" baseline="-25000" dirty="0" smtClean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∙5H</a:t>
            </a:r>
            <a:r>
              <a:rPr lang="en-US" sz="3200" baseline="-25000" dirty="0" smtClean="0">
                <a:solidFill>
                  <a:srgbClr val="0070C0"/>
                </a:solidFill>
              </a:rPr>
              <a:t>2</a:t>
            </a:r>
            <a:r>
              <a:rPr lang="en-US" sz="3200" dirty="0" smtClean="0">
                <a:solidFill>
                  <a:srgbClr val="0070C0"/>
                </a:solidFill>
              </a:rPr>
              <a:t>O),</a:t>
            </a:r>
            <a:r>
              <a:rPr lang="ru-RU" sz="3200" dirty="0" smtClean="0">
                <a:solidFill>
                  <a:srgbClr val="0070C0"/>
                </a:solidFill>
              </a:rPr>
              <a:t> эффективно используется как микроудобрение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на торфяно-болотных почвах.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Для полноценного развития растений 1 раз в 5 лет в торфяно-болотную почву вносят 0</a:t>
            </a:r>
            <a:r>
              <a:rPr lang="en-US" sz="3200" dirty="0" smtClean="0">
                <a:solidFill>
                  <a:srgbClr val="0070C0"/>
                </a:solidFill>
              </a:rPr>
              <a:t>,</a:t>
            </a:r>
            <a:r>
              <a:rPr lang="ru-RU" sz="3200" dirty="0" smtClean="0">
                <a:solidFill>
                  <a:srgbClr val="0070C0"/>
                </a:solidFill>
              </a:rPr>
              <a:t>256г меди на один квадратный метр. Для подкормки участка потребовалось 500г медного купороса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ru-RU" sz="3200" dirty="0" smtClean="0">
                <a:solidFill>
                  <a:srgbClr val="0070C0"/>
                </a:solidFill>
              </a:rPr>
              <a:t>других медных микроудобрений не применялось. Вычислите площадь участка в м</a:t>
            </a:r>
            <a:r>
              <a:rPr lang="ru-RU" sz="3200" baseline="30000" dirty="0" smtClean="0">
                <a:solidFill>
                  <a:srgbClr val="0070C0"/>
                </a:solidFill>
              </a:rPr>
              <a:t>2</a:t>
            </a:r>
            <a:r>
              <a:rPr lang="ru-RU" sz="3200" dirty="0" smtClean="0">
                <a:solidFill>
                  <a:srgbClr val="0070C0"/>
                </a:solidFill>
              </a:rPr>
              <a:t>. </a:t>
            </a:r>
            <a:endParaRPr lang="ru-RU" sz="3200" baseline="30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580597" y="1813653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580597" y="7578080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8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Rectangle 15"/>
          <p:cNvSpPr/>
          <p:nvPr/>
        </p:nvSpPr>
        <p:spPr bwMode="auto">
          <a:xfrm>
            <a:off x="598712" y="1159828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Text Box 3"/>
          <p:cNvSpPr txBox="1">
            <a:spLocks/>
          </p:cNvSpPr>
          <p:nvPr/>
        </p:nvSpPr>
        <p:spPr bwMode="auto">
          <a:xfrm>
            <a:off x="848248" y="377280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Ресурсы по формированию функциональной грамотности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8832" y="3761656"/>
            <a:ext cx="18787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sz="3200" dirty="0" smtClean="0">
                <a:solidFill>
                  <a:srgbClr val="0070C0"/>
                </a:solidFill>
                <a:hlinkClick r:id="rId2"/>
              </a:rPr>
              <a:t>fipi.ru/otkrytyy-bank-zadaniy-dlya-otsenki-yestestvennonauchnoy-gramotnosti</a:t>
            </a:r>
            <a:r>
              <a:rPr lang="ru-RU" sz="3200" dirty="0" smtClean="0">
                <a:solidFill>
                  <a:srgbClr val="0070C0"/>
                </a:solidFill>
              </a:rPr>
              <a:t> - открытый банк заданий для оценки естественнонаучной грамотности (7-9 классы)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hlinkClick r:id="rId3"/>
              </a:rPr>
              <a:t>https://fg.resh.edu.ru</a:t>
            </a:r>
            <a:r>
              <a:rPr lang="en-US" sz="3200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ru-RU" sz="3200" dirty="0" smtClean="0">
                <a:solidFill>
                  <a:srgbClr val="0070C0"/>
                </a:solidFill>
              </a:rPr>
              <a:t> - Электронный банк заданий для оценки функциональной грамотности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hlinkClick r:id="rId4"/>
              </a:rPr>
              <a:t>http://skiv.instrao.ru/bank-zadaniy</a:t>
            </a:r>
            <a:r>
              <a:rPr lang="en-US" sz="3200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ru-RU" sz="3200" dirty="0" smtClean="0">
                <a:solidFill>
                  <a:srgbClr val="0070C0"/>
                </a:solidFill>
              </a:rPr>
              <a:t> - демонстрационные материалы для оценки функциональной грамотности ФГБНУ Институт стратегии развития образования российской академии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hlinkClick r:id="rId5"/>
              </a:rPr>
              <a:t>http://fioco.ru/</a:t>
            </a:r>
            <a:r>
              <a:rPr lang="ru-RU" sz="3200" dirty="0" smtClean="0">
                <a:solidFill>
                  <a:srgbClr val="0070C0"/>
                </a:solidFill>
                <a:hlinkClick r:id="rId5"/>
              </a:rPr>
              <a:t>примеры-задач-</a:t>
            </a:r>
            <a:r>
              <a:rPr lang="en-US" sz="3200" dirty="0" err="1" smtClean="0">
                <a:solidFill>
                  <a:srgbClr val="0070C0"/>
                </a:solidFill>
                <a:hlinkClick r:id="rId5"/>
              </a:rPr>
              <a:t>pisa</a:t>
            </a:r>
            <a:r>
              <a:rPr lang="en-US" sz="3200" dirty="0" smtClean="0">
                <a:solidFill>
                  <a:srgbClr val="0070C0"/>
                </a:solidFill>
                <a:hlinkClick r:id="rId5"/>
              </a:rPr>
              <a:t>/</a:t>
            </a:r>
            <a:r>
              <a:rPr lang="en-US" sz="3200" dirty="0" smtClean="0">
                <a:solidFill>
                  <a:srgbClr val="0070C0"/>
                </a:solidFill>
              </a:rPr>
              <a:t> - </a:t>
            </a:r>
            <a:r>
              <a:rPr lang="ru-RU" sz="3200" dirty="0" smtClean="0">
                <a:solidFill>
                  <a:srgbClr val="0070C0"/>
                </a:solidFill>
              </a:rPr>
              <a:t>открытые задания </a:t>
            </a:r>
            <a:r>
              <a:rPr lang="en-US" sz="3200" dirty="0" smtClean="0">
                <a:solidFill>
                  <a:srgbClr val="0070C0"/>
                </a:solidFill>
              </a:rPr>
              <a:t>PISA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70C0"/>
                </a:solidFill>
              </a:rPr>
              <a:t>Сборники эталонных заданий серии </a:t>
            </a:r>
            <a:r>
              <a:rPr lang="en-US" sz="3200" dirty="0" smtClean="0">
                <a:solidFill>
                  <a:srgbClr val="0070C0"/>
                </a:solidFill>
              </a:rPr>
              <a:t>“</a:t>
            </a:r>
            <a:r>
              <a:rPr lang="ru-RU" sz="3200" dirty="0" smtClean="0">
                <a:solidFill>
                  <a:srgbClr val="0070C0"/>
                </a:solidFill>
              </a:rPr>
              <a:t>Функциональная грамотность. Учимся для жизни</a:t>
            </a:r>
            <a:r>
              <a:rPr lang="en-US" sz="3200" dirty="0" smtClean="0">
                <a:solidFill>
                  <a:srgbClr val="0070C0"/>
                </a:solidFill>
              </a:rPr>
              <a:t>”</a:t>
            </a:r>
            <a:r>
              <a:rPr lang="ru-RU" sz="3200" dirty="0" smtClean="0">
                <a:solidFill>
                  <a:srgbClr val="0070C0"/>
                </a:solidFill>
              </a:rPr>
              <a:t>. Издательство – </a:t>
            </a:r>
            <a:r>
              <a:rPr lang="en-US" sz="3200" dirty="0" smtClean="0">
                <a:solidFill>
                  <a:srgbClr val="0070C0"/>
                </a:solidFill>
              </a:rPr>
              <a:t>“</a:t>
            </a:r>
            <a:r>
              <a:rPr lang="ru-RU" sz="3200" dirty="0" smtClean="0">
                <a:solidFill>
                  <a:srgbClr val="0070C0"/>
                </a:solidFill>
              </a:rPr>
              <a:t>Просвещение</a:t>
            </a:r>
            <a:r>
              <a:rPr lang="en-US" sz="3200" dirty="0" smtClean="0">
                <a:solidFill>
                  <a:srgbClr val="0070C0"/>
                </a:solidFill>
              </a:rPr>
              <a:t>”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382688" y="2753544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47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14736" y="12186592"/>
            <a:ext cx="2592287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2" y="535072"/>
            <a:ext cx="23137792" cy="756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6" y="9162256"/>
            <a:ext cx="5904656" cy="26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660" y="9155456"/>
            <a:ext cx="4259975" cy="30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608" y="9162256"/>
            <a:ext cx="5235600" cy="303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73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/>
          </p:cNvSpPr>
          <p:nvPr/>
        </p:nvSpPr>
        <p:spPr bwMode="auto">
          <a:xfrm>
            <a:off x="598712" y="229328"/>
            <a:ext cx="1446480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Детализация требований к результатам личностным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6" y="2753544"/>
            <a:ext cx="22838432" cy="105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598712" y="2609528"/>
            <a:ext cx="11233248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39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/>
          </p:cNvSpPr>
          <p:nvPr/>
        </p:nvSpPr>
        <p:spPr bwMode="auto">
          <a:xfrm>
            <a:off x="598712" y="229328"/>
            <a:ext cx="1446480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Детализация требований к результатам </a:t>
            </a:r>
            <a:r>
              <a:rPr lang="ru-RU" altLang="x-none" sz="6000" b="1" dirty="0" err="1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метапредметным</a:t>
            </a: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 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0" y="3185592"/>
            <a:ext cx="22849184" cy="102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598712" y="2609528"/>
            <a:ext cx="11233248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5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98712" y="10818440"/>
            <a:ext cx="4104456" cy="259228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ext Box 3"/>
          <p:cNvSpPr txBox="1">
            <a:spLocks/>
          </p:cNvSpPr>
          <p:nvPr/>
        </p:nvSpPr>
        <p:spPr bwMode="auto">
          <a:xfrm>
            <a:off x="598712" y="229328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Детализация требований к результатам предметным </a:t>
            </a:r>
            <a:r>
              <a:rPr lang="en-US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“</a:t>
            </a: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химия</a:t>
            </a:r>
            <a:r>
              <a:rPr lang="en-US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”</a:t>
            </a: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 на базовом уровне 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3192"/>
            <a:ext cx="24360357" cy="99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598712" y="2609528"/>
            <a:ext cx="16993888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2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14736" y="12258600"/>
            <a:ext cx="2520280" cy="57606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" name="Text Box 3"/>
          <p:cNvSpPr txBox="1">
            <a:spLocks/>
          </p:cNvSpPr>
          <p:nvPr/>
        </p:nvSpPr>
        <p:spPr bwMode="auto">
          <a:xfrm>
            <a:off x="598712" y="312352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ФГОС 2021</a:t>
            </a:r>
            <a:r>
              <a:rPr lang="en-US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: </a:t>
            </a: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введенные понятия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2" y="2272102"/>
            <a:ext cx="22898544" cy="105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/>
          <p:nvPr/>
        </p:nvSpPr>
        <p:spPr bwMode="auto">
          <a:xfrm>
            <a:off x="580597" y="11598282"/>
            <a:ext cx="3240360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4" y="247822"/>
            <a:ext cx="2548370" cy="3131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382688" y="1601416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63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98712" y="10818440"/>
            <a:ext cx="4104456" cy="259228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ext Box 3"/>
          <p:cNvSpPr txBox="1">
            <a:spLocks/>
          </p:cNvSpPr>
          <p:nvPr/>
        </p:nvSpPr>
        <p:spPr bwMode="auto">
          <a:xfrm>
            <a:off x="510780" y="1296145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Естественнонаучная грамотность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38" y="4953861"/>
            <a:ext cx="22173567" cy="67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1390800" y="2880470"/>
            <a:ext cx="14113568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808" y="510984"/>
            <a:ext cx="3595501" cy="44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6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" name="Text Box 3"/>
          <p:cNvSpPr txBox="1">
            <a:spLocks/>
          </p:cNvSpPr>
          <p:nvPr/>
        </p:nvSpPr>
        <p:spPr bwMode="auto">
          <a:xfrm>
            <a:off x="598712" y="312352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Группы заданий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688" y="1904389"/>
            <a:ext cx="20047179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Как узнать?</a:t>
            </a:r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” </a:t>
            </a:r>
            <a:r>
              <a:rPr lang="ru-RU" sz="3600" dirty="0">
                <a:solidFill>
                  <a:srgbClr val="0070C0"/>
                </a:solidFill>
                <a:latin typeface="+mn-lt"/>
              </a:rPr>
              <a:t>Входящие сюда задания соответствуют компетенции, относящейся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к методам научного познания, то есть способам получения научных знаний. В этих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заданиях ученику может быть предложено найти способы установления каких-то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фактов, определения (измерения) физической величины, проверки гипотез;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наметить план исследования предлагаемой проблемы</a:t>
            </a: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+mn-lt"/>
              </a:rPr>
              <a:t>«Попробуй объяснить» соответствует группе заданий, которые формируют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умения объяснять и описывать явления, прогнозировать изменения или ход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процессов . Эти умения базируются не только на определённом объёме научных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знаний, но и на способности оперировать моделями явлений, на языке которых,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как правило, и даётся объяснение или описание</a:t>
            </a: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endParaRPr lang="ru-RU" sz="36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3600" dirty="0">
                <a:solidFill>
                  <a:srgbClr val="0070C0"/>
                </a:solidFill>
                <a:latin typeface="+mn-lt"/>
              </a:rPr>
              <a:t>Сделай вывод» включает задания, которые формируют умения получать выводы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на основе имеющихся данных. Эти данные могут быть представлены в виде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массива чисел, рисунков, графиков, схем, диаграмм, словесного описания. Анализ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этих данных, их структурирование, обобщение позволяют логическим путём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прийти к выводам, состоящим в обнаружении каких-то закономерностей, </a:t>
            </a:r>
          </a:p>
          <a:p>
            <a:r>
              <a:rPr lang="ru-RU" sz="3600" dirty="0">
                <a:solidFill>
                  <a:srgbClr val="0070C0"/>
                </a:solidFill>
                <a:latin typeface="+mn-lt"/>
              </a:rPr>
              <a:t>тенденций, к оценкам и так далее</a:t>
            </a:r>
          </a:p>
        </p:txBody>
      </p:sp>
      <p:sp>
        <p:nvSpPr>
          <p:cNvPr id="8" name="Rectangle 15"/>
          <p:cNvSpPr/>
          <p:nvPr/>
        </p:nvSpPr>
        <p:spPr bwMode="auto">
          <a:xfrm>
            <a:off x="670720" y="1181930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758" y="247822"/>
            <a:ext cx="3679705" cy="452194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382688" y="1601416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1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886744" y="12184325"/>
            <a:ext cx="3096344" cy="93610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Rectangle 15"/>
          <p:cNvSpPr/>
          <p:nvPr/>
        </p:nvSpPr>
        <p:spPr bwMode="auto">
          <a:xfrm>
            <a:off x="598712" y="11598281"/>
            <a:ext cx="3528392" cy="18966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 Box 3"/>
          <p:cNvSpPr txBox="1">
            <a:spLocks/>
          </p:cNvSpPr>
          <p:nvPr/>
        </p:nvSpPr>
        <p:spPr bwMode="auto">
          <a:xfrm>
            <a:off x="598712" y="312352"/>
            <a:ext cx="1663384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6000" b="1" dirty="0" smtClean="0">
                <a:solidFill>
                  <a:srgbClr val="0070C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Малахитовая шкатулка</a:t>
            </a:r>
            <a:endParaRPr lang="x-none" altLang="x-none" sz="6000" b="1" dirty="0">
              <a:solidFill>
                <a:srgbClr val="0070C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75" y="1885317"/>
            <a:ext cx="23258584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Все, кто видел изделия из малахита, согласятся, что это один из красивейших поделочных камней. Уникальными по красоте и размеру произведениями искусства из малахита могут считаться колонны у алтаря Исаакиевского собора, а также Малахитовый зал в Эрмитаже, на отделку которого пошло две тонны малахита.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Малахит известен с античных времен, а его название происходит от греческого «</a:t>
            </a:r>
            <a:r>
              <a:rPr lang="ru-RU" sz="3200" dirty="0" err="1">
                <a:solidFill>
                  <a:srgbClr val="0070C0"/>
                </a:solidFill>
              </a:rPr>
              <a:t>malache</a:t>
            </a:r>
            <a:r>
              <a:rPr lang="ru-RU" sz="3200" dirty="0">
                <a:solidFill>
                  <a:srgbClr val="0070C0"/>
                </a:solidFill>
              </a:rPr>
              <a:t>» – мальва, так как цвет малахита напоминает ярко-зелёные листья этого растения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Состав малахита несложен – (</a:t>
            </a:r>
            <a:r>
              <a:rPr lang="ru-RU" sz="3200" dirty="0" err="1">
                <a:solidFill>
                  <a:srgbClr val="0070C0"/>
                </a:solidFill>
              </a:rPr>
              <a:t>CuOH</a:t>
            </a:r>
            <a:r>
              <a:rPr lang="ru-RU" sz="3200" dirty="0">
                <a:solidFill>
                  <a:srgbClr val="0070C0"/>
                </a:solidFill>
              </a:rPr>
              <a:t>)</a:t>
            </a:r>
            <a:r>
              <a:rPr lang="ru-RU" sz="3200" baseline="-25000" dirty="0">
                <a:solidFill>
                  <a:srgbClr val="0070C0"/>
                </a:solidFill>
              </a:rPr>
              <a:t>2</a:t>
            </a:r>
            <a:r>
              <a:rPr lang="ru-RU" sz="3200" dirty="0">
                <a:solidFill>
                  <a:srgbClr val="0070C0"/>
                </a:solidFill>
              </a:rPr>
              <a:t>CO</a:t>
            </a:r>
            <a:r>
              <a:rPr lang="ru-RU" sz="3200" baseline="-25000" dirty="0">
                <a:solidFill>
                  <a:srgbClr val="0070C0"/>
                </a:solidFill>
              </a:rPr>
              <a:t>3</a:t>
            </a:r>
            <a:r>
              <a:rPr lang="ru-RU" sz="3200" dirty="0">
                <a:solidFill>
                  <a:srgbClr val="0070C0"/>
                </a:solidFill>
              </a:rPr>
              <a:t>. В кристаллическом виде малахит встречается редко, а сами кристаллы имеют небольшие размеры и разнообразную форму: сфероидную, столбчатую, пластинчатую, игольчатую.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Как и для всех карбонатов, для малахита характерна реакция с кислотами. Так, с соляной кислотой (</a:t>
            </a:r>
            <a:r>
              <a:rPr lang="ru-RU" sz="3200" dirty="0" err="1">
                <a:solidFill>
                  <a:srgbClr val="0070C0"/>
                </a:solidFill>
              </a:rPr>
              <a:t>HCl</a:t>
            </a:r>
            <a:r>
              <a:rPr lang="ru-RU" sz="3200" dirty="0">
                <a:solidFill>
                  <a:srgbClr val="0070C0"/>
                </a:solidFill>
              </a:rPr>
              <a:t>) малахит легко вступает в реакцию, при этом на поверхности происходит шипение и вспенивание. Аналогично могут протекать реакции и с другими кислотами. Если же нагреть малахит выше 200 ºС, то он почернеет, так как образуется порошок оксида меди(II), при этом одновременно выделяются пары воды и углекислого газа. Обратная реакция приводит к образованию патины – зеленоватого налёта, такого же, как на поверхности медных и бронзовых изделий, которые, например, находят при археологических раскопках.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http://oge.fipi.ru/os/docs/0CD62708049A9FB940BFBB6E0A09ECC8/docs/226D549E7F199FCA42EF37FDD522671E/xs3docsrc226D549E7F199FCA42EF37FDD522671E_2_1611919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56" y="4949490"/>
            <a:ext cx="3528392" cy="26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oge.fipi.ru/os/docs/0CD62708049A9FB940BFBB6E0A09ECC8/docs/226D549E7F199FCA42EF37FDD522671E/xs3docsrc226D549E7F199FCA42EF37FDD522671E_4_1611919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4868539"/>
            <a:ext cx="3681858" cy="28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oge.fipi.ru/os/docs/0CD62708049A9FB940BFBB6E0A09ECC8/docs/226D549E7F199FCA42EF37FDD522671E/xs3docsrc226D549E7F199FCA42EF37FDD522671E_6_1611919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14" y="4848510"/>
            <a:ext cx="2811293" cy="28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382688" y="1457400"/>
            <a:ext cx="13969552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0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-Blue">
      <a:dk1>
        <a:srgbClr val="292729"/>
      </a:dk1>
      <a:lt1>
        <a:srgbClr val="FDFCFF"/>
      </a:lt1>
      <a:dk2>
        <a:srgbClr val="000000"/>
      </a:dk2>
      <a:lt2>
        <a:srgbClr val="FEFFFF"/>
      </a:lt2>
      <a:accent1>
        <a:srgbClr val="F0F4F7"/>
      </a:accent1>
      <a:accent2>
        <a:srgbClr val="C3CBD0"/>
      </a:accent2>
      <a:accent3>
        <a:srgbClr val="406FFD"/>
      </a:accent3>
      <a:accent4>
        <a:srgbClr val="406FFD"/>
      </a:accent4>
      <a:accent5>
        <a:srgbClr val="406FFD"/>
      </a:accent5>
      <a:accent6>
        <a:srgbClr val="406FFD"/>
      </a:accent6>
      <a:hlink>
        <a:srgbClr val="406FFD"/>
      </a:hlink>
      <a:folHlink>
        <a:srgbClr val="3661D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942</Words>
  <Application>Microsoft Office PowerPoint</Application>
  <PresentationFormat>Произвольный</PresentationFormat>
  <Paragraphs>82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Никита Хомутинин</dc:creator>
  <cp:lastModifiedBy>Tay</cp:lastModifiedBy>
  <cp:revision>323</cp:revision>
  <dcterms:modified xsi:type="dcterms:W3CDTF">2022-03-24T17:12:30Z</dcterms:modified>
</cp:coreProperties>
</file>